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8" r:id="rId4"/>
    <p:sldId id="261" r:id="rId5"/>
    <p:sldId id="262" r:id="rId6"/>
    <p:sldId id="269" r:id="rId7"/>
    <p:sldId id="266" r:id="rId8"/>
    <p:sldId id="273" r:id="rId9"/>
    <p:sldId id="268" r:id="rId10"/>
    <p:sldId id="270" r:id="rId11"/>
    <p:sldId id="271" r:id="rId12"/>
    <p:sldId id="267" r:id="rId13"/>
    <p:sldId id="272" r:id="rId14"/>
    <p:sldId id="263" r:id="rId15"/>
    <p:sldId id="265" r:id="rId16"/>
    <p:sldId id="257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3357" autoAdjust="0"/>
  </p:normalViewPr>
  <p:slideViewPr>
    <p:cSldViewPr>
      <p:cViewPr>
        <p:scale>
          <a:sx n="76" d="100"/>
          <a:sy n="76" d="100"/>
        </p:scale>
        <p:origin x="-120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02-Feb-14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02-Feb-14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5935204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335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7" name="Picture 16" descr="AR_Global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33550" y="5534025"/>
            <a:ext cx="5676900" cy="561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7938"/>
            <a:ext cx="76200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C5E82-912C-4E93-856B-68181CBD2544}" type="datetimeFigureOut">
              <a:rPr lang="en-US"/>
              <a:pPr>
                <a:defRPr/>
              </a:pPr>
              <a:t>02-Feb-14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58200" y="5648325"/>
            <a:ext cx="685800" cy="396875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51EF783-740B-4802-92B8-8BF63AB23E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355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50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002"/>
            <a:ext cx="9144000" cy="1349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  <p:sldLayoutId id="2147483673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42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africa-rising.wikispaces.com/AfricaRISING_Program_History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lickr.com/photos/africa-rising" TargetMode="External"/><Relationship Id="rId13" Type="http://schemas.openxmlformats.org/officeDocument/2006/relationships/hyperlink" Target="http://feedburner.google.com/fb/a/mailverify?uri=africarisingoutputs" TargetMode="External"/><Relationship Id="rId3" Type="http://schemas.openxmlformats.org/officeDocument/2006/relationships/hyperlink" Target="http://www.africa-rising.net/" TargetMode="External"/><Relationship Id="rId7" Type="http://schemas.openxmlformats.org/officeDocument/2006/relationships/hyperlink" Target="http://www.slideshare.net/africa-rising" TargetMode="External"/><Relationship Id="rId12" Type="http://schemas.openxmlformats.org/officeDocument/2006/relationships/hyperlink" Target="http://feedburner.google.com/fb/a/mailverify?uri=agintensificationafrica_news" TargetMode="External"/><Relationship Id="rId2" Type="http://schemas.openxmlformats.org/officeDocument/2006/relationships/hyperlink" Target="http://africa-rising.wikispaces.com/comms_too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gspace.cgiar.org/handle/10568/16498" TargetMode="External"/><Relationship Id="rId11" Type="http://schemas.openxmlformats.org/officeDocument/2006/relationships/hyperlink" Target="https://www.youtube.com/playlist?list=PLCLZXIdq9v2SQOoOfCr0_w9ZdkovX5zqv" TargetMode="External"/><Relationship Id="rId5" Type="http://schemas.openxmlformats.org/officeDocument/2006/relationships/hyperlink" Target="https://www.yammer.com/africa-rising" TargetMode="External"/><Relationship Id="rId10" Type="http://schemas.openxmlformats.org/officeDocument/2006/relationships/hyperlink" Target="http://africa-rising.wikispaces.com/Calendar" TargetMode="External"/><Relationship Id="rId4" Type="http://schemas.openxmlformats.org/officeDocument/2006/relationships/hyperlink" Target="http://africa-rising.wikispaces.com/" TargetMode="External"/><Relationship Id="rId9" Type="http://schemas.openxmlformats.org/officeDocument/2006/relationships/hyperlink" Target="http://goo.gl/2m56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Africa RISING </a:t>
            </a:r>
            <a:r>
              <a:rPr lang="en-US" dirty="0" err="1" smtClean="0"/>
              <a:t>comms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Ewen Le </a:t>
            </a:r>
            <a:r>
              <a:rPr lang="en-US" dirty="0" err="1" smtClean="0"/>
              <a:t>Borgne</a:t>
            </a:r>
            <a:r>
              <a:rPr lang="en-US" dirty="0"/>
              <a:t> </a:t>
            </a:r>
            <a:r>
              <a:rPr lang="en-US" dirty="0" smtClean="0"/>
              <a:t>(ILRI)</a:t>
            </a:r>
          </a:p>
          <a:p>
            <a:r>
              <a:rPr lang="en-US" dirty="0" smtClean="0"/>
              <a:t>03 January 2014 - West Africa </a:t>
            </a:r>
          </a:p>
          <a:p>
            <a:r>
              <a:rPr lang="en-US" dirty="0" smtClean="0"/>
              <a:t>Review &amp; Planning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2149475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1143000"/>
            <a:ext cx="42672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>
                <a:solidFill>
                  <a:srgbClr val="002060"/>
                </a:solidFill>
              </a:rPr>
              <a:t>Our pictures on </a:t>
            </a:r>
            <a:r>
              <a:rPr lang="en-GB" sz="3200" dirty="0" err="1" smtClean="0">
                <a:solidFill>
                  <a:srgbClr val="002060"/>
                </a:solidFill>
              </a:rPr>
              <a:t>FlickR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00600" y="3657600"/>
            <a:ext cx="190500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solidFill>
                  <a:srgbClr val="FF6600"/>
                </a:solidFill>
              </a:rPr>
              <a:t>Where </a:t>
            </a:r>
            <a:r>
              <a:rPr lang="en-GB" sz="2000" b="1" dirty="0" smtClean="0">
                <a:solidFill>
                  <a:srgbClr val="FF6600"/>
                </a:solidFill>
              </a:rPr>
              <a:t>we </a:t>
            </a:r>
            <a:r>
              <a:rPr lang="en-GB" sz="2000" b="1" dirty="0">
                <a:solidFill>
                  <a:srgbClr val="FF6600"/>
                </a:solidFill>
              </a:rPr>
              <a:t>share – and find – photos and images</a:t>
            </a:r>
          </a:p>
        </p:txBody>
      </p:sp>
    </p:spTree>
    <p:extLst>
      <p:ext uri="{BB962C8B-B14F-4D97-AF65-F5344CB8AC3E}">
        <p14:creationId xmlns:p14="http://schemas.microsoft.com/office/powerpoint/2010/main" val="237906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0125"/>
            <a:ext cx="11277600" cy="634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143000"/>
            <a:ext cx="365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>
                <a:solidFill>
                  <a:srgbClr val="002060"/>
                </a:solidFill>
              </a:rPr>
              <a:t>Our Google calendar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19513" y="2667000"/>
            <a:ext cx="407355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FF6600"/>
                </a:solidFill>
                <a:cs typeface="+mn-cs"/>
              </a:rPr>
              <a:t>Where you can see upcoming events</a:t>
            </a:r>
            <a:endParaRPr lang="en-GB" sz="2000" b="1" dirty="0">
              <a:solidFill>
                <a:srgbClr val="FF6600"/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792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Align </a:t>
            </a:r>
            <a:r>
              <a:rPr lang="en-US" dirty="0" err="1" smtClean="0"/>
              <a:t>comms</a:t>
            </a:r>
            <a:r>
              <a:rPr lang="en-US" dirty="0" smtClean="0"/>
              <a:t> with research (plans and actions) But we have </a:t>
            </a:r>
            <a:r>
              <a:rPr lang="en-US" dirty="0" err="1" smtClean="0"/>
              <a:t>comms</a:t>
            </a:r>
            <a:r>
              <a:rPr lang="en-US" dirty="0" smtClean="0"/>
              <a:t> plans</a:t>
            </a:r>
          </a:p>
          <a:p>
            <a:r>
              <a:rPr lang="en-US" dirty="0" smtClean="0"/>
              <a:t>Develop strong offline </a:t>
            </a:r>
            <a:r>
              <a:rPr lang="en-US" dirty="0" err="1" smtClean="0"/>
              <a:t>comms</a:t>
            </a:r>
            <a:r>
              <a:rPr lang="en-US" dirty="0" smtClean="0"/>
              <a:t> activities too</a:t>
            </a:r>
          </a:p>
          <a:p>
            <a:r>
              <a:rPr lang="en-US" dirty="0" smtClean="0"/>
              <a:t>Collect content / stories to let USAID and others know what is going </a:t>
            </a:r>
            <a:r>
              <a:rPr lang="en-US" dirty="0" smtClean="0"/>
              <a:t>on</a:t>
            </a:r>
          </a:p>
          <a:p>
            <a:r>
              <a:rPr lang="en-US" dirty="0" smtClean="0"/>
              <a:t>Follow our branding guidelines (one identity!)</a:t>
            </a:r>
            <a:endParaRPr lang="en-US" dirty="0" smtClean="0"/>
          </a:p>
          <a:p>
            <a:r>
              <a:rPr lang="en-US" b="1" dirty="0" smtClean="0"/>
              <a:t>Get all of us to share information (Yammer, phone) to learn from and improve this program together</a:t>
            </a:r>
            <a:r>
              <a:rPr lang="en-US" b="1" dirty="0" smtClean="0"/>
              <a:t>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Our challenges…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18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133600"/>
            <a:ext cx="7772400" cy="4419600"/>
          </a:xfrm>
        </p:spPr>
        <p:txBody>
          <a:bodyPr/>
          <a:lstStyle/>
          <a:p>
            <a:r>
              <a:rPr lang="en-US" dirty="0" smtClean="0"/>
              <a:t>The program framework</a:t>
            </a:r>
          </a:p>
          <a:p>
            <a:r>
              <a:rPr lang="en-US" dirty="0" smtClean="0"/>
              <a:t>All </a:t>
            </a:r>
            <a:r>
              <a:rPr lang="en-US" dirty="0" smtClean="0"/>
              <a:t>events (wiki / calendar</a:t>
            </a:r>
            <a:r>
              <a:rPr lang="en-US" dirty="0" smtClean="0"/>
              <a:t>) documented</a:t>
            </a:r>
            <a:endParaRPr lang="en-US" dirty="0" smtClean="0"/>
          </a:p>
          <a:p>
            <a:r>
              <a:rPr lang="en-US" dirty="0" smtClean="0"/>
              <a:t>All templates </a:t>
            </a:r>
            <a:r>
              <a:rPr lang="en-US" dirty="0" smtClean="0"/>
              <a:t>(presentations, documents etc.)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>
                <a:hlinkClick r:id="rId2"/>
              </a:rPr>
              <a:t>history of the project </a:t>
            </a:r>
            <a:endParaRPr lang="en-US" dirty="0" smtClean="0"/>
          </a:p>
          <a:p>
            <a:r>
              <a:rPr lang="en-US" dirty="0" smtClean="0"/>
              <a:t>Key contacts (and what they do)</a:t>
            </a:r>
          </a:p>
          <a:p>
            <a:r>
              <a:rPr lang="en-US" dirty="0" smtClean="0"/>
              <a:t>Overview of the regions </a:t>
            </a:r>
            <a:r>
              <a:rPr lang="en-US" dirty="0" smtClean="0"/>
              <a:t>(work </a:t>
            </a:r>
            <a:r>
              <a:rPr lang="en-US" dirty="0" smtClean="0"/>
              <a:t>in </a:t>
            </a:r>
            <a:r>
              <a:rPr lang="en-US" dirty="0" smtClean="0"/>
              <a:t>progress)</a:t>
            </a:r>
            <a:endParaRPr lang="en-US" dirty="0" smtClean="0"/>
          </a:p>
          <a:p>
            <a:r>
              <a:rPr lang="en-US" dirty="0" smtClean="0"/>
              <a:t>Communication plans</a:t>
            </a:r>
          </a:p>
          <a:p>
            <a:r>
              <a:rPr lang="en-US" dirty="0" smtClean="0"/>
              <a:t>Branding guidelines</a:t>
            </a:r>
            <a:endParaRPr lang="en-US" dirty="0" smtClean="0"/>
          </a:p>
          <a:p>
            <a:r>
              <a:rPr lang="en-US" dirty="0" smtClean="0"/>
              <a:t>And more to come… with your help?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 smtClean="0">
                <a:solidFill>
                  <a:srgbClr val="FFC000"/>
                </a:solidFill>
              </a:rPr>
              <a:t>gems</a:t>
            </a:r>
            <a:r>
              <a:rPr lang="en-US" dirty="0" smtClean="0"/>
              <a:t> you can find…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59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133600"/>
            <a:ext cx="7772400" cy="4038600"/>
          </a:xfrm>
        </p:spPr>
        <p:txBody>
          <a:bodyPr/>
          <a:lstStyle/>
          <a:p>
            <a:pPr indent="-342900">
              <a:spcBef>
                <a:spcPts val="0"/>
              </a:spcBef>
              <a:buClr>
                <a:srgbClr val="00B050"/>
              </a:buClr>
              <a:buFont typeface="Arial" pitchFamily="34" charset="0"/>
              <a:buChar char="•"/>
              <a:defRPr/>
            </a:pPr>
            <a:r>
              <a:rPr lang="en-GB" sz="2000" dirty="0"/>
              <a:t>List of all the tools: </a:t>
            </a:r>
            <a:r>
              <a:rPr lang="en-US" sz="2000" u="sng" dirty="0">
                <a:hlinkClick r:id="rId2"/>
              </a:rPr>
              <a:t>http://africa-rising.wikispaces.com/comms_tools</a:t>
            </a:r>
            <a:endParaRPr lang="en-US" sz="2000" u="sng" dirty="0"/>
          </a:p>
          <a:p>
            <a:pPr indent="-342900">
              <a:spcBef>
                <a:spcPts val="0"/>
              </a:spcBef>
              <a:buClr>
                <a:srgbClr val="00B050"/>
              </a:buClr>
              <a:buFont typeface="Arial" pitchFamily="34" charset="0"/>
              <a:buChar char="•"/>
              <a:defRPr/>
            </a:pPr>
            <a:r>
              <a:rPr lang="en-US" sz="2000" dirty="0"/>
              <a:t>Our website: </a:t>
            </a:r>
            <a:r>
              <a:rPr lang="en-US" sz="2000" u="sng" dirty="0">
                <a:hlinkClick r:id="rId3"/>
              </a:rPr>
              <a:t>http://www.africa-rising.net</a:t>
            </a:r>
            <a:endParaRPr lang="en-US" sz="2000" u="sng" dirty="0"/>
          </a:p>
          <a:p>
            <a:pPr indent="-342900">
              <a:spcBef>
                <a:spcPts val="0"/>
              </a:spcBef>
              <a:buClr>
                <a:srgbClr val="00B050"/>
              </a:buClr>
              <a:buFont typeface="Arial" pitchFamily="34" charset="0"/>
              <a:buChar char="•"/>
              <a:defRPr/>
            </a:pPr>
            <a:r>
              <a:rPr lang="en-GB" sz="2000" dirty="0" smtClean="0"/>
              <a:t>Our </a:t>
            </a:r>
            <a:r>
              <a:rPr lang="en-GB" sz="2000" dirty="0"/>
              <a:t>wiki: </a:t>
            </a:r>
            <a:r>
              <a:rPr lang="en-US" sz="2000" u="sng" dirty="0">
                <a:hlinkClick r:id="rId4"/>
              </a:rPr>
              <a:t>http://africa-rising.wikispaces.com/</a:t>
            </a:r>
            <a:endParaRPr lang="en-US" sz="2000" u="sng" dirty="0"/>
          </a:p>
          <a:p>
            <a:pPr indent="-342900">
              <a:spcBef>
                <a:spcPts val="0"/>
              </a:spcBef>
              <a:buClr>
                <a:srgbClr val="00B050"/>
              </a:buClr>
              <a:buFont typeface="Arial" pitchFamily="34" charset="0"/>
              <a:buChar char="•"/>
              <a:defRPr/>
            </a:pPr>
            <a:r>
              <a:rPr lang="en-US" sz="2000" dirty="0"/>
              <a:t>Our Yammer: </a:t>
            </a:r>
            <a:r>
              <a:rPr lang="en-US" sz="2000" dirty="0">
                <a:hlinkClick r:id="rId5"/>
              </a:rPr>
              <a:t>https://</a:t>
            </a:r>
            <a:r>
              <a:rPr lang="en-US" sz="2000" dirty="0" smtClean="0">
                <a:hlinkClick r:id="rId5"/>
              </a:rPr>
              <a:t>www.yammer.com/africa-rising</a:t>
            </a:r>
            <a:r>
              <a:rPr lang="en-US" sz="2000" dirty="0" smtClean="0"/>
              <a:t> </a:t>
            </a:r>
            <a:endParaRPr lang="en-US" sz="2000" dirty="0"/>
          </a:p>
          <a:p>
            <a:pPr indent="-342900">
              <a:spcBef>
                <a:spcPts val="0"/>
              </a:spcBef>
              <a:buClr>
                <a:srgbClr val="00B050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Our </a:t>
            </a:r>
            <a:r>
              <a:rPr lang="en-US" sz="2000" dirty="0"/>
              <a:t>outputs on CG Space: </a:t>
            </a:r>
            <a:r>
              <a:rPr lang="en-US" sz="2000" u="sng" dirty="0">
                <a:hlinkClick r:id="rId6"/>
              </a:rPr>
              <a:t>http://cgspace.cgiar.org/handle/10568/16498</a:t>
            </a:r>
            <a:endParaRPr lang="en-US" sz="2000" dirty="0"/>
          </a:p>
          <a:p>
            <a:pPr indent="-342900">
              <a:spcBef>
                <a:spcPts val="0"/>
              </a:spcBef>
              <a:buClr>
                <a:srgbClr val="00B050"/>
              </a:buClr>
              <a:buFont typeface="Arial" pitchFamily="34" charset="0"/>
              <a:buChar char="•"/>
              <a:defRPr/>
            </a:pPr>
            <a:r>
              <a:rPr lang="en-US" sz="2000" dirty="0"/>
              <a:t>Our presentations on </a:t>
            </a:r>
            <a:r>
              <a:rPr lang="en-US" sz="2000" dirty="0" err="1"/>
              <a:t>Slideshare</a:t>
            </a:r>
            <a:r>
              <a:rPr lang="en-US" sz="2000" dirty="0"/>
              <a:t>: </a:t>
            </a:r>
            <a:r>
              <a:rPr lang="en-US" sz="2000" u="sng" dirty="0">
                <a:hlinkClick r:id="rId7"/>
              </a:rPr>
              <a:t>http://www.slideshare.net/africa-rising</a:t>
            </a:r>
            <a:endParaRPr lang="en-US" sz="2000" dirty="0"/>
          </a:p>
          <a:p>
            <a:pPr indent="-342900">
              <a:spcBef>
                <a:spcPts val="0"/>
              </a:spcBef>
              <a:buClr>
                <a:srgbClr val="00B050"/>
              </a:buClr>
              <a:buFont typeface="Arial" pitchFamily="34" charset="0"/>
              <a:buChar char="•"/>
              <a:defRPr/>
            </a:pPr>
            <a:r>
              <a:rPr lang="en-US" sz="2000" dirty="0"/>
              <a:t>Our pictures on </a:t>
            </a:r>
            <a:r>
              <a:rPr lang="en-US" sz="2000" dirty="0" err="1"/>
              <a:t>FlickR</a:t>
            </a:r>
            <a:r>
              <a:rPr lang="en-US" sz="2000" dirty="0"/>
              <a:t>: </a:t>
            </a:r>
            <a:r>
              <a:rPr lang="en-US" sz="2000" u="sng" dirty="0">
                <a:hlinkClick r:id="rId8"/>
              </a:rPr>
              <a:t>http://www.flickr.com/photos/africa-rising</a:t>
            </a:r>
            <a:endParaRPr lang="en-US" sz="2000" dirty="0"/>
          </a:p>
          <a:p>
            <a:pPr indent="-342900">
              <a:spcBef>
                <a:spcPts val="0"/>
              </a:spcBef>
              <a:buClr>
                <a:srgbClr val="00B050"/>
              </a:buClr>
              <a:buFont typeface="Arial" pitchFamily="34" charset="0"/>
              <a:buChar char="•"/>
              <a:defRPr/>
            </a:pPr>
            <a:r>
              <a:rPr lang="en-US" sz="2000" dirty="0"/>
              <a:t>Our calendar: </a:t>
            </a:r>
            <a:r>
              <a:rPr lang="en-US" sz="2000" u="sng" dirty="0">
                <a:hlinkClick r:id="rId9"/>
              </a:rPr>
              <a:t>http://goo.gl/2m56L</a:t>
            </a:r>
            <a:r>
              <a:rPr lang="en-US" sz="2000" dirty="0"/>
              <a:t> or </a:t>
            </a:r>
            <a:r>
              <a:rPr lang="en-US" sz="2000" u="sng" dirty="0">
                <a:hlinkClick r:id="rId10"/>
              </a:rPr>
              <a:t>http://africa-rising.wikispaces.com/Calendar</a:t>
            </a:r>
            <a:endParaRPr lang="en-US" sz="2000" dirty="0"/>
          </a:p>
          <a:p>
            <a:pPr indent="-342900">
              <a:spcBef>
                <a:spcPts val="0"/>
              </a:spcBef>
              <a:buClr>
                <a:srgbClr val="00B050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Our YouTube </a:t>
            </a:r>
            <a:r>
              <a:rPr lang="en-US" sz="2000" dirty="0"/>
              <a:t>Channel: </a:t>
            </a:r>
            <a:r>
              <a:rPr lang="en-US" sz="1100" dirty="0">
                <a:hlinkClick r:id="rId11"/>
              </a:rPr>
              <a:t>https://</a:t>
            </a:r>
            <a:r>
              <a:rPr lang="en-US" sz="1100" dirty="0" smtClean="0">
                <a:hlinkClick r:id="rId11"/>
              </a:rPr>
              <a:t>www.youtube.com/playlist?list=PLCLZXIdq9v2SQOoOfCr0_w9ZdkovX5zqv</a:t>
            </a:r>
            <a:r>
              <a:rPr lang="en-US" sz="1100" dirty="0" smtClean="0"/>
              <a:t> </a:t>
            </a:r>
            <a:endParaRPr lang="en-US" sz="2000" dirty="0"/>
          </a:p>
          <a:p>
            <a:pPr indent="-342900">
              <a:spcBef>
                <a:spcPts val="0"/>
              </a:spcBef>
              <a:buClr>
                <a:srgbClr val="00B050"/>
              </a:buClr>
              <a:buFont typeface="Arial" pitchFamily="34" charset="0"/>
              <a:buChar char="•"/>
              <a:defRPr/>
            </a:pPr>
            <a:endParaRPr lang="en-US" sz="800" u="sng" dirty="0"/>
          </a:p>
          <a:p>
            <a:pPr marL="114300" indent="0" algn="ctr" fontAlgn="auto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None/>
              <a:defRPr/>
            </a:pPr>
            <a:r>
              <a:rPr lang="en-US" sz="2000" b="1" u="sng" dirty="0">
                <a:solidFill>
                  <a:srgbClr val="0070C0"/>
                </a:solidFill>
                <a:hlinkClick r:id="rId12"/>
              </a:rPr>
              <a:t>Sign up for news alerts by email</a:t>
            </a:r>
            <a:endParaRPr lang="en-GB" sz="2000" b="1" dirty="0">
              <a:solidFill>
                <a:srgbClr val="0070C0"/>
              </a:solidFill>
            </a:endParaRPr>
          </a:p>
          <a:p>
            <a:pPr marL="114300" indent="0" algn="ctr" fontAlgn="auto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None/>
              <a:defRPr/>
            </a:pPr>
            <a:r>
              <a:rPr lang="en-US" sz="2000" b="1" u="sng" dirty="0">
                <a:solidFill>
                  <a:srgbClr val="0070C0"/>
                </a:solidFill>
                <a:hlinkClick r:id="rId13"/>
              </a:rPr>
              <a:t>Sign up for publications alerts by </a:t>
            </a:r>
            <a:r>
              <a:rPr lang="en-US" sz="2000" b="1" u="sng" dirty="0" smtClean="0">
                <a:solidFill>
                  <a:srgbClr val="0070C0"/>
                </a:solidFill>
                <a:hlinkClick r:id="rId13"/>
              </a:rPr>
              <a:t>email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59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dirty="0" smtClean="0"/>
              <a:t>Capture</a:t>
            </a:r>
            <a:r>
              <a:rPr lang="en-US" dirty="0"/>
              <a:t>, </a:t>
            </a:r>
            <a:r>
              <a:rPr lang="en-US" dirty="0" smtClean="0"/>
              <a:t>publish, disseminate</a:t>
            </a:r>
          </a:p>
          <a:p>
            <a:r>
              <a:rPr lang="en-US" b="1" dirty="0" smtClean="0"/>
              <a:t>Engage</a:t>
            </a:r>
            <a:r>
              <a:rPr lang="en-US" dirty="0" smtClean="0"/>
              <a:t> </a:t>
            </a:r>
            <a:r>
              <a:rPr lang="en-US" dirty="0"/>
              <a:t>with </a:t>
            </a:r>
            <a:r>
              <a:rPr lang="en-US" dirty="0" smtClean="0"/>
              <a:t>wide audiences </a:t>
            </a:r>
          </a:p>
          <a:p>
            <a:r>
              <a:rPr lang="en-US" dirty="0" smtClean="0"/>
              <a:t>Enrich </a:t>
            </a:r>
            <a:r>
              <a:rPr lang="en-US" b="1" dirty="0"/>
              <a:t>learning</a:t>
            </a:r>
            <a:r>
              <a:rPr lang="en-US" dirty="0"/>
              <a:t>, interaction and </a:t>
            </a:r>
            <a:r>
              <a:rPr lang="en-US" dirty="0" smtClean="0"/>
              <a:t>exchange</a:t>
            </a:r>
          </a:p>
          <a:p>
            <a:r>
              <a:rPr lang="en-US" b="1" dirty="0" smtClean="0"/>
              <a:t>Translate</a:t>
            </a:r>
            <a:r>
              <a:rPr lang="en-US" dirty="0" smtClean="0"/>
              <a:t> </a:t>
            </a:r>
            <a:r>
              <a:rPr lang="en-US" dirty="0"/>
              <a:t>outputs into </a:t>
            </a:r>
            <a:r>
              <a:rPr lang="en-US" dirty="0" smtClean="0"/>
              <a:t>outcomes</a:t>
            </a:r>
          </a:p>
          <a:p>
            <a:r>
              <a:rPr lang="en-US" dirty="0" smtClean="0"/>
              <a:t>Help improve </a:t>
            </a:r>
            <a:r>
              <a:rPr lang="en-US" b="1" dirty="0"/>
              <a:t>internal </a:t>
            </a:r>
            <a:r>
              <a:rPr lang="en-US" b="1" dirty="0" smtClean="0"/>
              <a:t>communication</a:t>
            </a:r>
            <a:r>
              <a:rPr lang="en-US" dirty="0" smtClean="0"/>
              <a:t> (connecting teams)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What we do…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dirty="0" smtClean="0"/>
              <a:t>WA</a:t>
            </a:r>
            <a:r>
              <a:rPr lang="en-US" dirty="0" smtClean="0"/>
              <a:t>: Agathe Diama (Mali) / Faith Afolabi (</a:t>
            </a:r>
            <a:r>
              <a:rPr lang="en-US" dirty="0" smtClean="0"/>
              <a:t>Ghana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b="1" dirty="0" smtClean="0"/>
              <a:t>ESA</a:t>
            </a:r>
            <a:r>
              <a:rPr lang="en-US" dirty="0" smtClean="0"/>
              <a:t>: </a:t>
            </a:r>
            <a:r>
              <a:rPr lang="en-US" dirty="0"/>
              <a:t>Faith Afolabi (Malawi, Tanzania</a:t>
            </a:r>
            <a:r>
              <a:rPr lang="en-US" dirty="0" smtClean="0"/>
              <a:t>), </a:t>
            </a:r>
            <a:r>
              <a:rPr lang="en-US" dirty="0"/>
              <a:t>Catherine </a:t>
            </a:r>
            <a:r>
              <a:rPr lang="en-US" dirty="0" err="1" smtClean="0"/>
              <a:t>Njuguna</a:t>
            </a:r>
            <a:r>
              <a:rPr lang="en-US" dirty="0"/>
              <a:t> </a:t>
            </a:r>
            <a:r>
              <a:rPr lang="en-US" dirty="0" smtClean="0"/>
              <a:t>(Tanzania &amp; program level)</a:t>
            </a:r>
            <a:endParaRPr lang="en-US" dirty="0" smtClean="0"/>
          </a:p>
          <a:p>
            <a:r>
              <a:rPr lang="en-US" b="1" dirty="0" smtClean="0"/>
              <a:t>ET </a:t>
            </a:r>
            <a:r>
              <a:rPr lang="en-US" dirty="0" smtClean="0"/>
              <a:t>: Simret Yasabu, Ewen Le </a:t>
            </a:r>
            <a:r>
              <a:rPr lang="en-US" dirty="0" err="1" smtClean="0"/>
              <a:t>Borgne</a:t>
            </a:r>
            <a:endParaRPr lang="en-US" dirty="0" smtClean="0"/>
          </a:p>
          <a:p>
            <a:r>
              <a:rPr lang="en-US" b="1" dirty="0" smtClean="0"/>
              <a:t>Program level</a:t>
            </a:r>
            <a:r>
              <a:rPr lang="en-US" dirty="0" smtClean="0"/>
              <a:t>: Simret Yasabu, </a:t>
            </a:r>
            <a:r>
              <a:rPr lang="en-US" dirty="0" smtClean="0"/>
              <a:t>Peter </a:t>
            </a:r>
            <a:r>
              <a:rPr lang="en-US" dirty="0" err="1" smtClean="0"/>
              <a:t>Ballantyne</a:t>
            </a:r>
            <a:r>
              <a:rPr lang="en-US" dirty="0" smtClean="0"/>
              <a:t> &amp; Ewen Le </a:t>
            </a:r>
            <a:r>
              <a:rPr lang="en-US" dirty="0" err="1" smtClean="0"/>
              <a:t>Borgne</a:t>
            </a:r>
            <a:r>
              <a:rPr lang="en-US" dirty="0" smtClean="0"/>
              <a:t>, Catherine </a:t>
            </a:r>
            <a:r>
              <a:rPr lang="en-US" dirty="0" err="1" smtClean="0"/>
              <a:t>Njuguna</a:t>
            </a:r>
            <a:r>
              <a:rPr lang="en-US" dirty="0" smtClean="0"/>
              <a:t>, Faith Afolabi</a:t>
            </a:r>
            <a:endParaRPr lang="en-US" dirty="0" smtClean="0"/>
          </a:p>
          <a:p>
            <a:pPr marL="11430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Come to us for advice, stories, templates, photos, presentations, travel plans, activity updates, outputs!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Who we 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59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Our website to publish stories and results</a:t>
            </a:r>
          </a:p>
          <a:p>
            <a:r>
              <a:rPr lang="en-US" dirty="0" smtClean="0"/>
              <a:t>Our wiki to cooperate internally</a:t>
            </a:r>
          </a:p>
          <a:p>
            <a:r>
              <a:rPr lang="en-US" dirty="0" smtClean="0"/>
              <a:t>Our Yammer to converse and share information</a:t>
            </a:r>
          </a:p>
          <a:p>
            <a:r>
              <a:rPr lang="en-US" dirty="0" smtClean="0"/>
              <a:t>Our CG Space collection to curate our </a:t>
            </a:r>
            <a:r>
              <a:rPr lang="en-US" dirty="0" smtClean="0"/>
              <a:t>outputs</a:t>
            </a:r>
            <a:endParaRPr lang="en-US" dirty="0" smtClean="0"/>
          </a:p>
          <a:p>
            <a:r>
              <a:rPr lang="en-US" dirty="0" err="1" smtClean="0"/>
              <a:t>Slideshare</a:t>
            </a:r>
            <a:r>
              <a:rPr lang="en-US" dirty="0" smtClean="0"/>
              <a:t> and </a:t>
            </a:r>
            <a:r>
              <a:rPr lang="en-US" dirty="0" err="1" smtClean="0"/>
              <a:t>FlickR</a:t>
            </a:r>
            <a:r>
              <a:rPr lang="en-US" dirty="0" smtClean="0"/>
              <a:t> for presentations, posters photos</a:t>
            </a:r>
          </a:p>
          <a:p>
            <a:r>
              <a:rPr lang="en-US" dirty="0" smtClean="0"/>
              <a:t>Our Google calendar to display most important events (wiki list of events for the full overview)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What we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59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0600" y="1752600"/>
            <a:ext cx="11125200" cy="6254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143000"/>
            <a:ext cx="365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>
                <a:solidFill>
                  <a:srgbClr val="002060"/>
                </a:solidFill>
              </a:rPr>
              <a:t>Our website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9636" y="3714690"/>
            <a:ext cx="790472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FF6600"/>
                </a:solidFill>
              </a:rPr>
              <a:t>Where </a:t>
            </a:r>
            <a:r>
              <a:rPr lang="en-US" sz="2000" b="1" dirty="0" smtClean="0">
                <a:solidFill>
                  <a:srgbClr val="FF6600"/>
                </a:solidFill>
              </a:rPr>
              <a:t>we </a:t>
            </a:r>
            <a:r>
              <a:rPr lang="en-US" sz="2000" b="1" dirty="0">
                <a:solidFill>
                  <a:srgbClr val="FF6600"/>
                </a:solidFill>
              </a:rPr>
              <a:t>share news, updates and </a:t>
            </a:r>
            <a:r>
              <a:rPr lang="en-US" sz="2000" b="1" dirty="0" smtClean="0">
                <a:solidFill>
                  <a:srgbClr val="FF6600"/>
                </a:solidFill>
              </a:rPr>
              <a:t>announcements for the wider public</a:t>
            </a:r>
            <a:endParaRPr lang="en-GB" sz="2000" b="1" dirty="0">
              <a:solidFill>
                <a:srgbClr val="FF66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890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9960"/>
            <a:ext cx="9601200" cy="5398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149475"/>
            <a:ext cx="365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>
                <a:solidFill>
                  <a:srgbClr val="002060"/>
                </a:solidFill>
              </a:rPr>
              <a:t>Our wiki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67399" y="3733800"/>
            <a:ext cx="325572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 dirty="0" smtClean="0">
                <a:solidFill>
                  <a:srgbClr val="FF6600"/>
                </a:solidFill>
              </a:rPr>
              <a:t>Where we collaborate, plan, share documents in their early stage, organize events, report activities etc.</a:t>
            </a:r>
            <a:endParaRPr lang="en-US" altLang="en-US" sz="20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94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4975" y="1218939"/>
            <a:ext cx="10848975" cy="6099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1143000"/>
            <a:ext cx="42672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>
                <a:solidFill>
                  <a:srgbClr val="FFC000"/>
                </a:solidFill>
              </a:rPr>
              <a:t>Our Yammer</a:t>
            </a:r>
            <a:endParaRPr lang="en-GB" sz="3200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95600" y="2590800"/>
            <a:ext cx="2286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solidFill>
                  <a:srgbClr val="FF6600"/>
                </a:solidFill>
                <a:cs typeface="+mn-cs"/>
              </a:rPr>
              <a:t>Where </a:t>
            </a:r>
            <a:r>
              <a:rPr lang="en-GB" sz="2000" b="1" dirty="0" smtClean="0">
                <a:solidFill>
                  <a:srgbClr val="FF6600"/>
                </a:solidFill>
                <a:cs typeface="+mn-cs"/>
              </a:rPr>
              <a:t>we share information and converse… </a:t>
            </a:r>
            <a:endParaRPr lang="en-GB" sz="2000" b="1" dirty="0">
              <a:solidFill>
                <a:srgbClr val="FF66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368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1846263"/>
            <a:ext cx="8915400" cy="501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1066800"/>
            <a:ext cx="65532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>
                <a:solidFill>
                  <a:srgbClr val="002060"/>
                </a:solidFill>
              </a:rPr>
              <a:t>Our collection of outputs on CG Space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3124200"/>
            <a:ext cx="32004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rgbClr val="FF6600"/>
                </a:solidFill>
              </a:rPr>
              <a:t>Where we harvest and curate </a:t>
            </a:r>
            <a:r>
              <a:rPr lang="en-US" sz="2000" b="1" i="1" dirty="0" smtClean="0">
                <a:solidFill>
                  <a:srgbClr val="FF6600"/>
                </a:solidFill>
              </a:rPr>
              <a:t>final </a:t>
            </a:r>
            <a:r>
              <a:rPr lang="en-US" sz="2000" b="1" dirty="0" smtClean="0">
                <a:solidFill>
                  <a:srgbClr val="FF6600"/>
                </a:solidFill>
              </a:rPr>
              <a:t>outputs / products</a:t>
            </a:r>
            <a:endParaRPr lang="en-GB" sz="2000" b="1" dirty="0">
              <a:solidFill>
                <a:srgbClr val="FF66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8063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26" y="1752600"/>
            <a:ext cx="9601200" cy="5398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14300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>
                <a:solidFill>
                  <a:srgbClr val="002060"/>
                </a:solidFill>
              </a:rPr>
              <a:t>Our presentations and posters on </a:t>
            </a:r>
            <a:r>
              <a:rPr lang="en-GB" sz="3200" dirty="0" err="1" smtClean="0">
                <a:solidFill>
                  <a:srgbClr val="002060"/>
                </a:solidFill>
              </a:rPr>
              <a:t>Slideshare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14800" y="5535543"/>
            <a:ext cx="301251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solidFill>
                  <a:srgbClr val="FF6600"/>
                </a:solidFill>
                <a:cs typeface="+mn-cs"/>
              </a:rPr>
              <a:t>Where </a:t>
            </a:r>
            <a:r>
              <a:rPr lang="en-GB" sz="2000" b="1" dirty="0" smtClean="0">
                <a:solidFill>
                  <a:srgbClr val="FF6600"/>
                </a:solidFill>
                <a:cs typeface="+mn-cs"/>
              </a:rPr>
              <a:t>we share </a:t>
            </a:r>
            <a:r>
              <a:rPr lang="en-GB" sz="2000" b="1" dirty="0">
                <a:solidFill>
                  <a:srgbClr val="FF6600"/>
                </a:solidFill>
                <a:cs typeface="+mn-cs"/>
              </a:rPr>
              <a:t>presentations and posters</a:t>
            </a:r>
          </a:p>
        </p:txBody>
      </p:sp>
    </p:spTree>
    <p:extLst>
      <p:ext uri="{BB962C8B-B14F-4D97-AF65-F5344CB8AC3E}">
        <p14:creationId xmlns:p14="http://schemas.microsoft.com/office/powerpoint/2010/main" val="182923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425</TotalTime>
  <Words>496</Words>
  <Application>Microsoft Office PowerPoint</Application>
  <PresentationFormat>On-screen Show (4:3)</PresentationFormat>
  <Paragraphs>67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AfricaRISING_presentation_template_Global</vt:lpstr>
      <vt:lpstr>Custom Design</vt:lpstr>
      <vt:lpstr>PowerPoint Presentation</vt:lpstr>
      <vt:lpstr>PowerPoint Presentation</vt:lpstr>
      <vt:lpstr>PowerPoint Presentation</vt:lpstr>
      <vt:lpstr>PowerPoint Presentation</vt:lpstr>
      <vt:lpstr>Our website</vt:lpstr>
      <vt:lpstr>Our wiki</vt:lpstr>
      <vt:lpstr>Our Yammer</vt:lpstr>
      <vt:lpstr>Our collection of outputs on CG Space</vt:lpstr>
      <vt:lpstr>Our presentations and posters on Slideshare</vt:lpstr>
      <vt:lpstr>Our pictures on FlickR</vt:lpstr>
      <vt:lpstr>Our Google calendar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 Borgne, Ewen (ILRI)</dc:creator>
  <cp:lastModifiedBy>Le Borgne, Ewen (ILRI)</cp:lastModifiedBy>
  <cp:revision>13</cp:revision>
  <cp:lastPrinted>2011-10-06T11:45:23Z</cp:lastPrinted>
  <dcterms:created xsi:type="dcterms:W3CDTF">2014-02-01T10:55:09Z</dcterms:created>
  <dcterms:modified xsi:type="dcterms:W3CDTF">2014-02-02T16:13:12Z</dcterms:modified>
</cp:coreProperties>
</file>